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2192000"/>
  <p:notesSz cx="6858000" cy="9144000"/>
  <p:embeddedFontLst>
    <p:embeddedFont>
      <p:font typeface="Urbanist"/>
      <p:regular r:id="rId16"/>
      <p:bold r:id="rId17"/>
      <p:italic r:id="rId18"/>
      <p:boldItalic r:id="rId19"/>
    </p:embeddedFont>
    <p:embeddedFont>
      <p:font typeface="Merriweath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-regular.fntdata"/><Relationship Id="rId11" Type="http://schemas.openxmlformats.org/officeDocument/2006/relationships/slide" Target="slides/slide6.xml"/><Relationship Id="rId22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21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Merriweather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Urbanist-bold.fntdata"/><Relationship Id="rId16" Type="http://schemas.openxmlformats.org/officeDocument/2006/relationships/font" Target="fonts/Urbanis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Urbanist-boldItalic.fntdata"/><Relationship Id="rId6" Type="http://schemas.openxmlformats.org/officeDocument/2006/relationships/slide" Target="slides/slide1.xml"/><Relationship Id="rId18" Type="http://schemas.openxmlformats.org/officeDocument/2006/relationships/font" Target="fonts/Urbanis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62000" y="1215628"/>
            <a:ext cx="4800600" cy="26818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Operation </a:t>
            </a:r>
            <a:r>
              <a:rPr b="1" i="0" lang="en-US" sz="4800" u="none" cap="none" strike="noStrike">
                <a:solidFill>
                  <a:srgbClr val="EF4444"/>
                </a:solidFill>
                <a:latin typeface="Merriweather"/>
                <a:ea typeface="Merriweather"/>
                <a:cs typeface="Merriweather"/>
                <a:sym typeface="Merriweather"/>
              </a:rPr>
              <a:t>Black Friday</a:t>
            </a:r>
            <a:r>
              <a:rPr b="1" i="0" lang="en-US" sz="48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48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 Israels Abrechnung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762000" y="4316610"/>
            <a:ext cx="4572000" cy="109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Israels vernichtender Schlag gegen die Führungsstruktur der Hisbollah und die schockierende Enthüllung der UNRWA-Tunnel.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00" y="545100"/>
            <a:ext cx="6629400" cy="5767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40" name="Google Shape;24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2"/>
          <p:cNvSpPr txBox="1"/>
          <p:nvPr/>
        </p:nvSpPr>
        <p:spPr>
          <a:xfrm>
            <a:off x="571500" y="3260496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571500" y="400526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571500" y="4045267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pic>
        <p:nvPicPr>
          <p:cNvPr descr="image.png" id="244" name="Google Shape;244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337944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2"/>
          <p:cNvSpPr txBox="1"/>
          <p:nvPr/>
        </p:nvSpPr>
        <p:spPr>
          <a:xfrm>
            <a:off x="1666875" y="3372891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https://i.ytimg.com/vi/JyHJ9QMW1Jg/maxresdefault.jpg</a:t>
            </a:r>
            <a:endParaRPr/>
          </a:p>
        </p:txBody>
      </p:sp>
      <p:sp>
        <p:nvSpPr>
          <p:cNvPr id="246" name="Google Shape;246;p22"/>
          <p:cNvSpPr txBox="1"/>
          <p:nvPr/>
        </p:nvSpPr>
        <p:spPr>
          <a:xfrm>
            <a:off x="1666875" y="3618607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Urbanist"/>
                <a:ea typeface="Urbanist"/>
                <a:cs typeface="Urbanist"/>
                <a:sym typeface="Urbanist"/>
              </a:rPr>
              <a:t>www.youtube.com</a:t>
            </a:r>
            <a:endParaRPr/>
          </a:p>
        </p:txBody>
      </p:sp>
      <p:pic>
        <p:nvPicPr>
          <p:cNvPr descr="image.png" id="247" name="Google Shape;24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416421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2"/>
          <p:cNvSpPr txBox="1"/>
          <p:nvPr/>
        </p:nvSpPr>
        <p:spPr>
          <a:xfrm>
            <a:off x="1666875" y="4157662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https://upload.wikimedia.org/wikipedia/commons/7/74/Benjamin_Netanyahu%2C_February_2023.jpg</a:t>
            </a: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1666875" y="4403377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Urbanist"/>
                <a:ea typeface="Urbanist"/>
                <a:cs typeface="Urbanist"/>
                <a:sym typeface="Urbanist"/>
              </a:rPr>
              <a:t>en.wikipedia.org</a:t>
            </a:r>
            <a:endParaRPr/>
          </a:p>
        </p:txBody>
      </p:sp>
      <p:sp>
        <p:nvSpPr>
          <p:cNvPr id="250" name="Google Shape;250;p22"/>
          <p:cNvSpPr txBox="1"/>
          <p:nvPr/>
        </p:nvSpPr>
        <p:spPr>
          <a:xfrm>
            <a:off x="571500" y="571500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Sources</a:t>
            </a:r>
            <a:endParaRPr/>
          </a:p>
        </p:txBody>
      </p:sp>
      <p:sp>
        <p:nvSpPr>
          <p:cNvPr id="251" name="Google Shape;251;p22"/>
          <p:cNvSpPr/>
          <p:nvPr/>
        </p:nvSpPr>
        <p:spPr>
          <a:xfrm>
            <a:off x="571500" y="1333500"/>
            <a:ext cx="11049000" cy="1905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2" name="Google Shape;9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571500" y="1618654"/>
            <a:ext cx="550068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F4444"/>
                </a:solidFill>
                <a:latin typeface="Merriweather"/>
                <a:ea typeface="Merriweather"/>
                <a:cs typeface="Merriweather"/>
                <a:sym typeface="Merriweather"/>
              </a:rPr>
              <a:t>Der "Architekt" des Terrors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571500" y="2371129"/>
            <a:ext cx="52387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Haytham 'Ali Tabataba’i, auch bekannt als Abu Ali, fungierte als Generalstabschef der Hisbollah.</a:t>
            </a:r>
            <a:endParaRPr/>
          </a:p>
        </p:txBody>
      </p:sp>
      <p:pic>
        <p:nvPicPr>
          <p:cNvPr descr="image.png" id="95" name="Google Shape;95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91275" y="1876425"/>
            <a:ext cx="2367111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/>
          <p:nvPr/>
        </p:nvSpPr>
        <p:spPr>
          <a:xfrm>
            <a:off x="857250" y="3483471"/>
            <a:ext cx="49530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Schlüsselfigur in der militärischen Hierarchie.</a:t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857250" y="4039641"/>
            <a:ext cx="4953000" cy="109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Das entscheidende Verbindungsglied zwischen dem Regime in Teheran und dem Kommando in Beirut.</a:t>
            </a:r>
            <a:endParaRPr/>
          </a:p>
        </p:txBody>
      </p:sp>
      <p:sp>
        <p:nvSpPr>
          <p:cNvPr id="98" name="Google Shape;98;p14"/>
          <p:cNvSpPr txBox="1"/>
          <p:nvPr/>
        </p:nvSpPr>
        <p:spPr>
          <a:xfrm>
            <a:off x="857250" y="5327153"/>
            <a:ext cx="495300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Verantwortlich für die strategische Ausrichtung der Terroroperationen.</a:t>
            </a:r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571500" y="3483471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00" name="Google Shape;100;p14"/>
          <p:cNvSpPr txBox="1"/>
          <p:nvPr/>
        </p:nvSpPr>
        <p:spPr>
          <a:xfrm>
            <a:off x="571500" y="4039641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571500" y="5327153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571500" y="456604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Haytham 'Ali Tabataba’i – Das Ziel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571500" y="1218604"/>
            <a:ext cx="11049000" cy="1905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1275" y="1510325"/>
            <a:ext cx="5500674" cy="43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09" name="Google Shape;10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0" name="Google Shape;11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866900"/>
            <a:ext cx="5238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/>
        </p:nvSpPr>
        <p:spPr>
          <a:xfrm>
            <a:off x="571500" y="1435893"/>
            <a:ext cx="550068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F4444"/>
                </a:solidFill>
                <a:latin typeface="Merriweather"/>
                <a:ea typeface="Merriweather"/>
                <a:cs typeface="Merriweather"/>
                <a:sym typeface="Merriweather"/>
              </a:rPr>
              <a:t>Internationale Terror-Einstufung</a:t>
            </a:r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571500" y="2188368"/>
            <a:ext cx="5238750" cy="109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Seine Aktivitäten beschränkten sich nicht nur auf den Libanon, was ihn zu einem global gesuchten Ziel machte.</a:t>
            </a:r>
            <a:endParaRPr/>
          </a:p>
        </p:txBody>
      </p:sp>
      <p:pic>
        <p:nvPicPr>
          <p:cNvPr id="113" name="Google Shape;113;p15"/>
          <p:cNvPicPr preferRelativeResize="0"/>
          <p:nvPr/>
        </p:nvPicPr>
        <p:blipFill rotWithShape="1">
          <a:blip r:embed="rId5">
            <a:alphaModFix/>
          </a:blip>
          <a:srcRect b="0" l="9328" r="9337" t="0"/>
          <a:stretch/>
        </p:blipFill>
        <p:spPr>
          <a:xfrm>
            <a:off x="6391275" y="1876425"/>
            <a:ext cx="5219701" cy="4267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857250" y="3666380"/>
            <a:ext cx="495300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Seit 2016 offiziell als </a:t>
            </a:r>
            <a:r>
              <a:rPr b="0" i="0" lang="en-US" sz="18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internationaler Terrorist</a:t>
            </a: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 gelistet.</a:t>
            </a:r>
            <a:endParaRPr/>
          </a:p>
        </p:txBody>
      </p:sp>
      <p:sp>
        <p:nvSpPr>
          <p:cNvPr id="115" name="Google Shape;115;p15"/>
          <p:cNvSpPr txBox="1"/>
          <p:nvPr/>
        </p:nvSpPr>
        <p:spPr>
          <a:xfrm>
            <a:off x="857250" y="4588222"/>
            <a:ext cx="495300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Ein Kopfgeld von </a:t>
            </a:r>
            <a:r>
              <a:rPr b="1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5 Millionen Dollar</a:t>
            </a: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 wurde auf seine Ergreifung ausgesetzt.</a:t>
            </a:r>
            <a:endParaRPr/>
          </a:p>
        </p:txBody>
      </p:sp>
      <p:sp>
        <p:nvSpPr>
          <p:cNvPr id="116" name="Google Shape;116;p15"/>
          <p:cNvSpPr txBox="1"/>
          <p:nvPr/>
        </p:nvSpPr>
        <p:spPr>
          <a:xfrm>
            <a:off x="857250" y="5510063"/>
            <a:ext cx="495300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Drahtzieher von Operationen im Jemen und Syrien.</a:t>
            </a: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571500" y="3666380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18" name="Google Shape;118;p15"/>
          <p:cNvSpPr txBox="1"/>
          <p:nvPr/>
        </p:nvSpPr>
        <p:spPr>
          <a:xfrm>
            <a:off x="571500" y="4588222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19" name="Google Shape;119;p15"/>
          <p:cNvSpPr txBox="1"/>
          <p:nvPr/>
        </p:nvSpPr>
        <p:spPr>
          <a:xfrm>
            <a:off x="571500" y="5510063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20" name="Google Shape;120;p15"/>
          <p:cNvSpPr txBox="1"/>
          <p:nvPr/>
        </p:nvSpPr>
        <p:spPr>
          <a:xfrm>
            <a:off x="571500" y="273843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Globale Rolle und Kopfgeld</a:t>
            </a:r>
            <a:endParaRPr/>
          </a:p>
        </p:txBody>
      </p:sp>
      <p:sp>
        <p:nvSpPr>
          <p:cNvPr id="121" name="Google Shape;121;p15"/>
          <p:cNvSpPr/>
          <p:nvPr/>
        </p:nvSpPr>
        <p:spPr>
          <a:xfrm>
            <a:off x="571500" y="1035843"/>
            <a:ext cx="11049000" cy="1905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6" name="Google Shape;12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790575" y="598500"/>
            <a:ext cx="48006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Chirurgische Präzision</a:t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62000" y="2095500"/>
            <a:ext cx="4572000" cy="1905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6"/>
          <p:cNvSpPr txBox="1"/>
          <p:nvPr/>
        </p:nvSpPr>
        <p:spPr>
          <a:xfrm>
            <a:off x="790575" y="2219325"/>
            <a:ext cx="48006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F4444"/>
                </a:solidFill>
                <a:latin typeface="Merriweather"/>
                <a:ea typeface="Merriweather"/>
                <a:cs typeface="Merriweather"/>
                <a:sym typeface="Merriweather"/>
              </a:rPr>
              <a:t>Der Präzisionsschlag und die Neue Doktrin</a:t>
            </a:r>
            <a:endParaRPr/>
          </a:p>
        </p:txBody>
      </p:sp>
      <p:sp>
        <p:nvSpPr>
          <p:cNvPr id="130" name="Google Shape;130;p16"/>
          <p:cNvSpPr txBox="1"/>
          <p:nvPr/>
        </p:nvSpPr>
        <p:spPr>
          <a:xfrm>
            <a:off x="904875" y="3098713"/>
            <a:ext cx="45720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Der Angriff in Dahieh, Beirut, demonstrierte eine neue Stufe der militärischen Effizienz.</a:t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1104900" y="4002141"/>
            <a:ext cx="4286400" cy="8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Ein präziser Luftschlag mitten in der Hochburg der Hisbollah.</a:t>
            </a:r>
            <a:endParaRPr/>
          </a:p>
        </p:txBody>
      </p:sp>
      <p:sp>
        <p:nvSpPr>
          <p:cNvPr id="132" name="Google Shape;132;p16"/>
          <p:cNvSpPr txBox="1"/>
          <p:nvPr/>
        </p:nvSpPr>
        <p:spPr>
          <a:xfrm>
            <a:off x="1104900" y="4905582"/>
            <a:ext cx="42864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Nur </a:t>
            </a:r>
            <a:r>
              <a:rPr b="1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60 Minuten</a:t>
            </a: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 vergingen zwischen der Bestätigung der Geheimdienstinformationen und der Ausführung des Angriffs.</a:t>
            </a:r>
            <a:endParaRPr/>
          </a:p>
        </p:txBody>
      </p:sp>
      <p:sp>
        <p:nvSpPr>
          <p:cNvPr id="133" name="Google Shape;133;p16"/>
          <p:cNvSpPr txBox="1"/>
          <p:nvPr/>
        </p:nvSpPr>
        <p:spPr>
          <a:xfrm>
            <a:off x="1047750" y="7021115"/>
            <a:ext cx="428625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Minimierung von Kollateralschäden bei maximaler Wirkung auf die Führungsstruktur.</a:t>
            </a:r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762000" y="4446091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35" name="Google Shape;135;p16"/>
          <p:cNvSpPr txBox="1"/>
          <p:nvPr/>
        </p:nvSpPr>
        <p:spPr>
          <a:xfrm>
            <a:off x="762000" y="5367932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36" name="Google Shape;136;p16"/>
          <p:cNvSpPr txBox="1"/>
          <p:nvPr/>
        </p:nvSpPr>
        <p:spPr>
          <a:xfrm>
            <a:off x="762000" y="7021115"/>
            <a:ext cx="17145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600" y="478000"/>
            <a:ext cx="6299375" cy="5902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42" name="Google Shape;14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3" name="Google Shape;14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866900"/>
            <a:ext cx="5238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/>
        </p:nvSpPr>
        <p:spPr>
          <a:xfrm>
            <a:off x="571500" y="1435893"/>
            <a:ext cx="550068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F4444"/>
                </a:solidFill>
                <a:latin typeface="Merriweather"/>
                <a:ea typeface="Merriweather"/>
                <a:cs typeface="Merriweather"/>
                <a:sym typeface="Merriweather"/>
              </a:rPr>
              <a:t>Vom Libanon nach Gaza</a:t>
            </a:r>
            <a:endParaRPr/>
          </a:p>
        </p:txBody>
      </p:sp>
      <p:sp>
        <p:nvSpPr>
          <p:cNvPr id="145" name="Google Shape;145;p17"/>
          <p:cNvSpPr txBox="1"/>
          <p:nvPr/>
        </p:nvSpPr>
        <p:spPr>
          <a:xfrm>
            <a:off x="571500" y="2188368"/>
            <a:ext cx="5238750" cy="109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Der Fokus der Operation verschob sich nahtlos von den Hochburgen in Beirut zu den Tunnelnetzwerken im Süden.</a:t>
            </a:r>
            <a:endParaRPr/>
          </a:p>
        </p:txBody>
      </p:sp>
      <p:pic>
        <p:nvPicPr>
          <p:cNvPr id="146" name="Google Shape;146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1275" y="1435900"/>
            <a:ext cx="5219699" cy="521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857250" y="3666380"/>
            <a:ext cx="495300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Ein strategischer Schwenk von der Hisbollah im Norden zur Hamas im Süden.</a:t>
            </a:r>
            <a:endParaRPr/>
          </a:p>
        </p:txBody>
      </p:sp>
      <p:sp>
        <p:nvSpPr>
          <p:cNvPr id="148" name="Google Shape;148;p17"/>
          <p:cNvSpPr txBox="1"/>
          <p:nvPr/>
        </p:nvSpPr>
        <p:spPr>
          <a:xfrm>
            <a:off x="857250" y="4588222"/>
            <a:ext cx="495300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Aufdeckung der tiefen Verbindungen und Infrastrukturen in Rafah.</a:t>
            </a:r>
            <a:endParaRPr/>
          </a:p>
        </p:txBody>
      </p:sp>
      <p:sp>
        <p:nvSpPr>
          <p:cNvPr id="149" name="Google Shape;149;p17"/>
          <p:cNvSpPr txBox="1"/>
          <p:nvPr/>
        </p:nvSpPr>
        <p:spPr>
          <a:xfrm>
            <a:off x="857250" y="5510063"/>
            <a:ext cx="495300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Die Bedrohung ist nicht nur oberirdisch, sondern tief verwurzelt.</a:t>
            </a:r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571500" y="3666380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51" name="Google Shape;151;p17"/>
          <p:cNvSpPr txBox="1"/>
          <p:nvPr/>
        </p:nvSpPr>
        <p:spPr>
          <a:xfrm>
            <a:off x="571500" y="4588222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52" name="Google Shape;152;p17"/>
          <p:cNvSpPr txBox="1"/>
          <p:nvPr/>
        </p:nvSpPr>
        <p:spPr>
          <a:xfrm>
            <a:off x="571500" y="5510063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571500" y="273843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Übergang zum Süden – Rafah</a:t>
            </a:r>
            <a:endParaRPr/>
          </a:p>
        </p:txBody>
      </p:sp>
      <p:sp>
        <p:nvSpPr>
          <p:cNvPr id="154" name="Google Shape;154;p17"/>
          <p:cNvSpPr/>
          <p:nvPr/>
        </p:nvSpPr>
        <p:spPr>
          <a:xfrm>
            <a:off x="571500" y="1035843"/>
            <a:ext cx="11049000" cy="1905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9" name="Google Shape;15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0" name="Google Shape;16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1750" y="1866900"/>
            <a:ext cx="5238750" cy="42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571500" y="1801415"/>
            <a:ext cx="550068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F4444"/>
                </a:solidFill>
                <a:latin typeface="Merriweather"/>
                <a:ea typeface="Merriweather"/>
                <a:cs typeface="Merriweather"/>
                <a:sym typeface="Merriweather"/>
              </a:rPr>
              <a:t>Die Dimensionen des Terrors</a:t>
            </a:r>
            <a:endParaRPr/>
          </a:p>
        </p:txBody>
      </p:sp>
      <p:sp>
        <p:nvSpPr>
          <p:cNvPr id="162" name="Google Shape;162;p18"/>
          <p:cNvSpPr txBox="1"/>
          <p:nvPr/>
        </p:nvSpPr>
        <p:spPr>
          <a:xfrm>
            <a:off x="571500" y="2553890"/>
            <a:ext cx="5238750" cy="109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In Rafah wurde ein Tunnelnetzwerk von beispiellosem Ausmaß entdeckt, eine wahre "Stadt unter der Stadt".</a:t>
            </a:r>
            <a:endParaRPr/>
          </a:p>
        </p:txBody>
      </p:sp>
      <p:pic>
        <p:nvPicPr>
          <p:cNvPr descr="image.png" id="163" name="Google Shape;163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91275" y="1876425"/>
            <a:ext cx="5219700" cy="4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857250" y="4031902"/>
            <a:ext cx="49530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Länge:</a:t>
            </a: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 7 Kilometer komplexer Tunnelstrukturen.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857250" y="4588073"/>
            <a:ext cx="49530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Tiefe:</a:t>
            </a: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 Bis zu 25 Meter unter der Erdoberfläche.</a:t>
            </a:r>
            <a:endParaRPr/>
          </a:p>
        </p:txBody>
      </p:sp>
      <p:sp>
        <p:nvSpPr>
          <p:cNvPr id="166" name="Google Shape;166;p18"/>
          <p:cNvSpPr txBox="1"/>
          <p:nvPr/>
        </p:nvSpPr>
        <p:spPr>
          <a:xfrm>
            <a:off x="857250" y="5144244"/>
            <a:ext cx="495300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Ausgestattet mit über 80 Verstecken, Wohnräumen und Kommandozentralen.</a:t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571500" y="4031902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68" name="Google Shape;168;p18"/>
          <p:cNvSpPr txBox="1"/>
          <p:nvPr/>
        </p:nvSpPr>
        <p:spPr>
          <a:xfrm>
            <a:off x="571500" y="4588073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69" name="Google Shape;169;p18"/>
          <p:cNvSpPr txBox="1"/>
          <p:nvPr/>
        </p:nvSpPr>
        <p:spPr>
          <a:xfrm>
            <a:off x="571500" y="5144244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70" name="Google Shape;170;p18"/>
          <p:cNvSpPr txBox="1"/>
          <p:nvPr/>
        </p:nvSpPr>
        <p:spPr>
          <a:xfrm>
            <a:off x="571500" y="571500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Der kolossale Megatunnel</a:t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571500" y="1333500"/>
            <a:ext cx="11049000" cy="1905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6" name="Google Shape;17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 txBox="1"/>
          <p:nvPr/>
        </p:nvSpPr>
        <p:spPr>
          <a:xfrm>
            <a:off x="762000" y="762000"/>
            <a:ext cx="4800600" cy="1162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Unter den Füßen der UNO</a:t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762000" y="2095500"/>
            <a:ext cx="4572000" cy="1905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4">
            <a:alphaModFix/>
          </a:blip>
          <a:srcRect b="3428" l="14594" r="25146" t="1333"/>
          <a:stretch/>
        </p:blipFill>
        <p:spPr>
          <a:xfrm>
            <a:off x="5745150" y="500350"/>
            <a:ext cx="6446851" cy="57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 txBox="1"/>
          <p:nvPr/>
        </p:nvSpPr>
        <p:spPr>
          <a:xfrm>
            <a:off x="762000" y="2495550"/>
            <a:ext cx="4800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F4444"/>
                </a:solidFill>
                <a:latin typeface="Merriweather"/>
                <a:ea typeface="Merriweather"/>
                <a:cs typeface="Merriweather"/>
                <a:sym typeface="Merriweather"/>
              </a:rPr>
              <a:t>UNRWA-Komplizenschaft und Beweise</a:t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762000" y="3486150"/>
            <a:ext cx="4572000" cy="109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Die Entdeckungen werfen ein dunkles Licht auf die Rolle internationaler Organisationen vor Ort.</a:t>
            </a:r>
            <a:endParaRPr/>
          </a:p>
        </p:txBody>
      </p:sp>
      <p:sp>
        <p:nvSpPr>
          <p:cNvPr id="182" name="Google Shape;182;p19"/>
          <p:cNvSpPr txBox="1"/>
          <p:nvPr/>
        </p:nvSpPr>
        <p:spPr>
          <a:xfrm>
            <a:off x="1047750" y="4811762"/>
            <a:ext cx="42862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Strategische Tunnel verliefen direkt unter den Gebäuden der UNRWA.</a:t>
            </a:r>
            <a:endParaRPr/>
          </a:p>
        </p:txBody>
      </p:sp>
      <p:sp>
        <p:nvSpPr>
          <p:cNvPr id="183" name="Google Shape;183;p19"/>
          <p:cNvSpPr txBox="1"/>
          <p:nvPr/>
        </p:nvSpPr>
        <p:spPr>
          <a:xfrm>
            <a:off x="1047750" y="5733603"/>
            <a:ext cx="4286250" cy="731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Stromversorgung der Tunnel erfolgte teilweise über UNRWA-Einrichtungen.</a:t>
            </a:r>
            <a:endParaRPr/>
          </a:p>
        </p:txBody>
      </p:sp>
      <p:sp>
        <p:nvSpPr>
          <p:cNvPr id="184" name="Google Shape;184;p19"/>
          <p:cNvSpPr txBox="1"/>
          <p:nvPr/>
        </p:nvSpPr>
        <p:spPr>
          <a:xfrm>
            <a:off x="1047750" y="6655444"/>
            <a:ext cx="4286250" cy="20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Forensische Beweise bestätigten, dass israelische Geiseln in diesen Tunneln gefangen gehalten wurden.</a:t>
            </a:r>
            <a:endParaRPr/>
          </a:p>
        </p:txBody>
      </p:sp>
      <p:sp>
        <p:nvSpPr>
          <p:cNvPr id="185" name="Google Shape;185;p19"/>
          <p:cNvSpPr txBox="1"/>
          <p:nvPr/>
        </p:nvSpPr>
        <p:spPr>
          <a:xfrm>
            <a:off x="762000" y="4811762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86" name="Google Shape;186;p19"/>
          <p:cNvSpPr txBox="1"/>
          <p:nvPr/>
        </p:nvSpPr>
        <p:spPr>
          <a:xfrm>
            <a:off x="762000" y="5733603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187" name="Google Shape;187;p19"/>
          <p:cNvSpPr txBox="1"/>
          <p:nvPr/>
        </p:nvSpPr>
        <p:spPr>
          <a:xfrm>
            <a:off x="762000" y="6655444"/>
            <a:ext cx="171450" cy="2025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2" name="Google Shape;1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0"/>
          <p:cNvPicPr preferRelativeResize="0"/>
          <p:nvPr/>
        </p:nvPicPr>
        <p:blipFill rotWithShape="1">
          <a:blip r:embed="rId4">
            <a:alphaModFix/>
          </a:blip>
          <a:srcRect b="0" l="-23335" r="-23335" t="0"/>
          <a:stretch/>
        </p:blipFill>
        <p:spPr>
          <a:xfrm>
            <a:off x="6381750" y="1866900"/>
            <a:ext cx="5238750" cy="428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0"/>
          <p:cNvSpPr txBox="1"/>
          <p:nvPr/>
        </p:nvSpPr>
        <p:spPr>
          <a:xfrm>
            <a:off x="571500" y="1569094"/>
            <a:ext cx="550068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EF4444"/>
                </a:solidFill>
                <a:latin typeface="Merriweather"/>
                <a:ea typeface="Merriweather"/>
                <a:cs typeface="Merriweather"/>
                <a:sym typeface="Merriweather"/>
              </a:rPr>
              <a:t>Israels Black Friday</a:t>
            </a:r>
            <a:endParaRPr/>
          </a:p>
        </p:txBody>
      </p:sp>
      <p:sp>
        <p:nvSpPr>
          <p:cNvPr id="195" name="Google Shape;195;p20"/>
          <p:cNvSpPr txBox="1"/>
          <p:nvPr/>
        </p:nvSpPr>
        <p:spPr>
          <a:xfrm>
            <a:off x="571500" y="2321569"/>
            <a:ext cx="5238750" cy="1097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Für die Terrororganisationen gab es keine Angebote, sondern eine endgültige Abrechnung für Jahre der Straflosigkeit.</a:t>
            </a:r>
            <a:endParaRPr/>
          </a:p>
        </p:txBody>
      </p:sp>
      <p:sp>
        <p:nvSpPr>
          <p:cNvPr id="196" name="Google Shape;196;p20"/>
          <p:cNvSpPr txBox="1"/>
          <p:nvPr/>
        </p:nvSpPr>
        <p:spPr>
          <a:xfrm>
            <a:off x="571500" y="3837682"/>
            <a:ext cx="5238750" cy="4266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Die neue Sicherheitsdoktrin:</a:t>
            </a:r>
            <a:endParaRPr/>
          </a:p>
        </p:txBody>
      </p:sp>
      <p:sp>
        <p:nvSpPr>
          <p:cNvPr id="197" name="Google Shape;197;p20"/>
          <p:cNvSpPr txBox="1"/>
          <p:nvPr/>
        </p:nvSpPr>
        <p:spPr>
          <a:xfrm>
            <a:off x="571500" y="4759672"/>
            <a:ext cx="5238750" cy="1462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Sicherheit wird durch präzise Geheimdienstinformationen und sofortiges, kompromissloses Handeln gewährleistet – nicht durch geduldige Diplomatie mit Terroristen.</a:t>
            </a:r>
            <a:endParaRPr/>
          </a:p>
        </p:txBody>
      </p:sp>
      <p:sp>
        <p:nvSpPr>
          <p:cNvPr id="198" name="Google Shape;198;p20"/>
          <p:cNvSpPr txBox="1"/>
          <p:nvPr/>
        </p:nvSpPr>
        <p:spPr>
          <a:xfrm>
            <a:off x="571500" y="407044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Fazit – Die Rechnung</a:t>
            </a:r>
            <a:endParaRPr/>
          </a:p>
        </p:txBody>
      </p:sp>
      <p:sp>
        <p:nvSpPr>
          <p:cNvPr id="199" name="Google Shape;199;p20"/>
          <p:cNvSpPr/>
          <p:nvPr/>
        </p:nvSpPr>
        <p:spPr>
          <a:xfrm>
            <a:off x="571500" y="1169044"/>
            <a:ext cx="11049000" cy="1905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A1A1A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4" name="Google Shape;20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1"/>
          <p:cNvSpPr txBox="1"/>
          <p:nvPr/>
        </p:nvSpPr>
        <p:spPr>
          <a:xfrm>
            <a:off x="571500" y="1393894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206" name="Google Shape;206;p21"/>
          <p:cNvSpPr/>
          <p:nvPr/>
        </p:nvSpPr>
        <p:spPr>
          <a:xfrm>
            <a:off x="571500" y="213866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1"/>
          <p:cNvSpPr txBox="1"/>
          <p:nvPr/>
        </p:nvSpPr>
        <p:spPr>
          <a:xfrm>
            <a:off x="571500" y="2178665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208" name="Google Shape;208;p21"/>
          <p:cNvSpPr/>
          <p:nvPr/>
        </p:nvSpPr>
        <p:spPr>
          <a:xfrm>
            <a:off x="571500" y="2923430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 txBox="1"/>
          <p:nvPr/>
        </p:nvSpPr>
        <p:spPr>
          <a:xfrm>
            <a:off x="571500" y="2963435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210" name="Google Shape;210;p21"/>
          <p:cNvSpPr/>
          <p:nvPr/>
        </p:nvSpPr>
        <p:spPr>
          <a:xfrm>
            <a:off x="571500" y="3906291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 txBox="1"/>
          <p:nvPr/>
        </p:nvSpPr>
        <p:spPr>
          <a:xfrm>
            <a:off x="571500" y="3946296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212" name="Google Shape;212;p21"/>
          <p:cNvSpPr/>
          <p:nvPr/>
        </p:nvSpPr>
        <p:spPr>
          <a:xfrm>
            <a:off x="571500" y="4889152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571500" y="4929157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sp>
        <p:nvSpPr>
          <p:cNvPr id="214" name="Google Shape;214;p21"/>
          <p:cNvSpPr/>
          <p:nvPr/>
        </p:nvSpPr>
        <p:spPr>
          <a:xfrm>
            <a:off x="571500" y="5872013"/>
            <a:ext cx="11049000" cy="9525"/>
          </a:xfrm>
          <a:prstGeom prst="rect">
            <a:avLst/>
          </a:prstGeom>
          <a:solidFill>
            <a:srgbClr val="75757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571500" y="5912018"/>
            <a:ext cx="17145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EF4444"/>
                </a:solidFill>
                <a:latin typeface="Urbanist"/>
                <a:ea typeface="Urbanist"/>
                <a:cs typeface="Urbanist"/>
                <a:sym typeface="Urbanist"/>
              </a:rPr>
              <a:t>➤</a:t>
            </a:r>
            <a:endParaRPr/>
          </a:p>
        </p:txBody>
      </p:sp>
      <p:pic>
        <p:nvPicPr>
          <p:cNvPr descr="image.png" id="216" name="Google Shape;21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" y="1512837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1"/>
          <p:cNvSpPr txBox="1"/>
          <p:nvPr/>
        </p:nvSpPr>
        <p:spPr>
          <a:xfrm>
            <a:off x="1666875" y="1506289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https://img.freepik.com/free-vector/black-friday-sale-banner-torn-paper-style-design_1017-34746.jpg</a:t>
            </a:r>
            <a:endParaRPr/>
          </a:p>
        </p:txBody>
      </p:sp>
      <p:sp>
        <p:nvSpPr>
          <p:cNvPr id="218" name="Google Shape;218;p21"/>
          <p:cNvSpPr txBox="1"/>
          <p:nvPr/>
        </p:nvSpPr>
        <p:spPr>
          <a:xfrm>
            <a:off x="1666875" y="1752004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Urbanist"/>
                <a:ea typeface="Urbanist"/>
                <a:cs typeface="Urbanist"/>
                <a:sym typeface="Urbanist"/>
              </a:rPr>
              <a:t>www.freepik.com</a:t>
            </a:r>
            <a:endParaRPr/>
          </a:p>
        </p:txBody>
      </p:sp>
      <p:pic>
        <p:nvPicPr>
          <p:cNvPr descr="image.png" id="219" name="Google Shape;21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" y="2297608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1"/>
          <p:cNvSpPr txBox="1"/>
          <p:nvPr/>
        </p:nvSpPr>
        <p:spPr>
          <a:xfrm>
            <a:off x="1666875" y="2291060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https://israel-alma.org/wp-content/uploads/2025/03/%D7%A8%D7%90%D7%A9%D7%99%D7%AA.jpeg</a:t>
            </a:r>
            <a:endParaRPr/>
          </a:p>
        </p:txBody>
      </p:sp>
      <p:sp>
        <p:nvSpPr>
          <p:cNvPr id="221" name="Google Shape;221;p21"/>
          <p:cNvSpPr txBox="1"/>
          <p:nvPr/>
        </p:nvSpPr>
        <p:spPr>
          <a:xfrm>
            <a:off x="1666875" y="2536775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Urbanist"/>
                <a:ea typeface="Urbanist"/>
                <a:cs typeface="Urbanist"/>
                <a:sym typeface="Urbanist"/>
              </a:rPr>
              <a:t>israel-alma.org</a:t>
            </a:r>
            <a:endParaRPr/>
          </a:p>
        </p:txBody>
      </p:sp>
      <p:pic>
        <p:nvPicPr>
          <p:cNvPr descr="image.png" id="222" name="Google Shape;22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71500" y="3181498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1"/>
          <p:cNvSpPr txBox="1"/>
          <p:nvPr/>
        </p:nvSpPr>
        <p:spPr>
          <a:xfrm>
            <a:off x="1666875" y="3075830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https://media.istockphoto.com/id/2153849820/vector/crumpled-wanted-posters-wild-west-vintage-banner-empty-space-for-photo-western-style-texas.jpg?s=170667a&amp;w=is&amp;k=20&amp;c=DG6ypUN42wXIpEIqGwliPq7j10Z7nX1rKAsZ8iSX6uw=</a:t>
            </a:r>
            <a:endParaRPr/>
          </a:p>
        </p:txBody>
      </p:sp>
      <p:sp>
        <p:nvSpPr>
          <p:cNvPr id="224" name="Google Shape;224;p21"/>
          <p:cNvSpPr txBox="1"/>
          <p:nvPr/>
        </p:nvSpPr>
        <p:spPr>
          <a:xfrm>
            <a:off x="1666875" y="3519636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Urbanist"/>
                <a:ea typeface="Urbanist"/>
                <a:cs typeface="Urbanist"/>
                <a:sym typeface="Urbanist"/>
              </a:rPr>
              <a:t>www.istockphoto.com</a:t>
            </a:r>
            <a:endParaRPr/>
          </a:p>
        </p:txBody>
      </p:sp>
      <p:pic>
        <p:nvPicPr>
          <p:cNvPr descr="image.png" id="225" name="Google Shape;225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500" y="4164359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1"/>
          <p:cNvSpPr txBox="1"/>
          <p:nvPr/>
        </p:nvSpPr>
        <p:spPr>
          <a:xfrm>
            <a:off x="1666875" y="4058691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https://preview.redd.it/a-series-of-illustrations-showing-laserchad-curb-stomping-v0-230p14gfz4of1.png?width=640&amp;crop=smart&amp;auto=webp&amp;s=2ce87be4881567fffcb25d6462f468cbb4b99b12</a:t>
            </a:r>
            <a:endParaRPr/>
          </a:p>
        </p:txBody>
      </p:sp>
      <p:sp>
        <p:nvSpPr>
          <p:cNvPr id="227" name="Google Shape;227;p21"/>
          <p:cNvSpPr txBox="1"/>
          <p:nvPr/>
        </p:nvSpPr>
        <p:spPr>
          <a:xfrm>
            <a:off x="1666875" y="4502497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Urbanist"/>
                <a:ea typeface="Urbanist"/>
                <a:cs typeface="Urbanist"/>
                <a:sym typeface="Urbanist"/>
              </a:rPr>
              <a:t>www.reddit.com</a:t>
            </a:r>
            <a:endParaRPr/>
          </a:p>
        </p:txBody>
      </p:sp>
      <p:pic>
        <p:nvPicPr>
          <p:cNvPr descr="image.png" id="228" name="Google Shape;228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" y="5147220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/>
        </p:nvSpPr>
        <p:spPr>
          <a:xfrm>
            <a:off x="1666875" y="5041552"/>
            <a:ext cx="9953625" cy="3961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https://media.istockphoto.com/id/2157016974/vector/mole-underground-in-a-hole-cartoon-vector.jpg?s=612x612&amp;w=0&amp;k=20&amp;c=-EkCtmHkAK501RxyXd7yHzBTjbv0Ruw1P5OrZS_0dzY=</a:t>
            </a:r>
            <a:endParaRPr/>
          </a:p>
        </p:txBody>
      </p:sp>
      <p:sp>
        <p:nvSpPr>
          <p:cNvPr id="230" name="Google Shape;230;p21"/>
          <p:cNvSpPr txBox="1"/>
          <p:nvPr/>
        </p:nvSpPr>
        <p:spPr>
          <a:xfrm>
            <a:off x="1666875" y="5485358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Urbanist"/>
                <a:ea typeface="Urbanist"/>
                <a:cs typeface="Urbanist"/>
                <a:sym typeface="Urbanist"/>
              </a:rPr>
              <a:t>www.istockphoto.com</a:t>
            </a:r>
            <a:endParaRPr/>
          </a:p>
        </p:txBody>
      </p:sp>
      <p:pic>
        <p:nvPicPr>
          <p:cNvPr descr="image.png" id="231" name="Google Shape;231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71500" y="6030962"/>
            <a:ext cx="8572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1"/>
          <p:cNvSpPr txBox="1"/>
          <p:nvPr/>
        </p:nvSpPr>
        <p:spPr>
          <a:xfrm>
            <a:off x="1666875" y="6024413"/>
            <a:ext cx="9953625" cy="19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75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https://api.army.mil/e2/c/images/2025/09/09/cd77126c/original.jpg</a:t>
            </a:r>
            <a:endParaRPr/>
          </a:p>
        </p:txBody>
      </p:sp>
      <p:sp>
        <p:nvSpPr>
          <p:cNvPr id="233" name="Google Shape;233;p21"/>
          <p:cNvSpPr txBox="1"/>
          <p:nvPr/>
        </p:nvSpPr>
        <p:spPr>
          <a:xfrm>
            <a:off x="1666875" y="6270128"/>
            <a:ext cx="9953625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E2E8F0"/>
                </a:solidFill>
                <a:latin typeface="Urbanist"/>
                <a:ea typeface="Urbanist"/>
                <a:cs typeface="Urbanist"/>
                <a:sym typeface="Urbanist"/>
              </a:rPr>
              <a:t>Source: </a:t>
            </a:r>
            <a:r>
              <a:rPr b="0" i="0" lang="en-US" sz="1200" u="none" cap="none" strike="noStrike">
                <a:solidFill>
                  <a:srgbClr val="4F46E5"/>
                </a:solidFill>
                <a:latin typeface="Urbanist"/>
                <a:ea typeface="Urbanist"/>
                <a:cs typeface="Urbanist"/>
                <a:sym typeface="Urbanist"/>
              </a:rPr>
              <a:t>www.army.mil</a:t>
            </a:r>
            <a:endParaRPr/>
          </a:p>
        </p:txBody>
      </p:sp>
      <p:sp>
        <p:nvSpPr>
          <p:cNvPr id="234" name="Google Shape;234;p21"/>
          <p:cNvSpPr txBox="1"/>
          <p:nvPr/>
        </p:nvSpPr>
        <p:spPr>
          <a:xfrm>
            <a:off x="571500" y="201364"/>
            <a:ext cx="11601450" cy="590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5F5F5"/>
                </a:solidFill>
                <a:latin typeface="Merriweather"/>
                <a:ea typeface="Merriweather"/>
                <a:cs typeface="Merriweather"/>
                <a:sym typeface="Merriweather"/>
              </a:rPr>
              <a:t>Image Sources</a:t>
            </a:r>
            <a:endParaRPr/>
          </a:p>
        </p:txBody>
      </p:sp>
      <p:sp>
        <p:nvSpPr>
          <p:cNvPr id="235" name="Google Shape;235;p21"/>
          <p:cNvSpPr/>
          <p:nvPr/>
        </p:nvSpPr>
        <p:spPr>
          <a:xfrm>
            <a:off x="571500" y="963364"/>
            <a:ext cx="11049000" cy="19050"/>
          </a:xfrm>
          <a:prstGeom prst="rect">
            <a:avLst/>
          </a:prstGeom>
          <a:solidFill>
            <a:srgbClr val="EF444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